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55"/>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291" r:id="rId43"/>
    <p:sldId id="331" r:id="rId44"/>
    <p:sldId id="339" r:id="rId45"/>
    <p:sldId id="340" r:id="rId46"/>
    <p:sldId id="292" r:id="rId47"/>
    <p:sldId id="333" r:id="rId48"/>
    <p:sldId id="334" r:id="rId49"/>
    <p:sldId id="335" r:id="rId50"/>
    <p:sldId id="336" r:id="rId51"/>
    <p:sldId id="337" r:id="rId52"/>
    <p:sldId id="338" r:id="rId53"/>
    <p:sldId id="3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1091" autoAdjust="0"/>
  </p:normalViewPr>
  <p:slideViewPr>
    <p:cSldViewPr snapToGrid="0" snapToObjects="1" showGuides="1">
      <p:cViewPr varScale="1">
        <p:scale>
          <a:sx n="67" d="100"/>
          <a:sy n="67" d="100"/>
        </p:scale>
        <p:origin x="666"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the split is either vertical</a:t>
            </a:r>
            <a:r>
              <a:rPr lang="en-US" baseline="0" dirty="0" smtClean="0"/>
              <a:t> or horizontal. Cos we are separating the data in just one dimension.</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17</a:t>
            </a:fld>
            <a:endParaRPr lang="en-US"/>
          </a:p>
        </p:txBody>
      </p:sp>
    </p:spTree>
    <p:extLst>
      <p:ext uri="{BB962C8B-B14F-4D97-AF65-F5344CB8AC3E}">
        <p14:creationId xmlns:p14="http://schemas.microsoft.com/office/powerpoint/2010/main" val="363841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Overfit</a:t>
            </a:r>
            <a:r>
              <a:rPr lang="en-US" altLang="zh-CN" dirty="0" smtClean="0"/>
              <a:t>: low bias,</a:t>
            </a:r>
            <a:r>
              <a:rPr lang="en-US" altLang="zh-CN" baseline="0" dirty="0" smtClean="0"/>
              <a:t> high variance</a:t>
            </a:r>
          </a:p>
          <a:p>
            <a:r>
              <a:rPr lang="en-US" baseline="0" dirty="0" err="1" smtClean="0"/>
              <a:t>Underfit</a:t>
            </a:r>
            <a:r>
              <a:rPr lang="en-US" baseline="0" dirty="0" smtClean="0"/>
              <a:t>: high bias, low variance</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37</a:t>
            </a:fld>
            <a:endParaRPr lang="en-US"/>
          </a:p>
        </p:txBody>
      </p:sp>
    </p:spTree>
    <p:extLst>
      <p:ext uri="{BB962C8B-B14F-4D97-AF65-F5344CB8AC3E}">
        <p14:creationId xmlns:p14="http://schemas.microsoft.com/office/powerpoint/2010/main" val="13421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 when</a:t>
            </a:r>
            <a:r>
              <a:rPr lang="en-US" baseline="0" dirty="0" smtClean="0"/>
              <a:t> we have pure nodes. But it’s </a:t>
            </a:r>
            <a:r>
              <a:rPr lang="en-US" baseline="0" dirty="0" err="1" smtClean="0"/>
              <a:t>gonna</a:t>
            </a:r>
            <a:r>
              <a:rPr lang="en-US" baseline="0" dirty="0" smtClean="0"/>
              <a:t> be </a:t>
            </a:r>
            <a:r>
              <a:rPr lang="en-US" baseline="0" dirty="0" err="1" smtClean="0"/>
              <a:t>overfitted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39</a:t>
            </a:fld>
            <a:endParaRPr lang="en-US"/>
          </a:p>
        </p:txBody>
      </p:sp>
    </p:spTree>
    <p:extLst>
      <p:ext uri="{BB962C8B-B14F-4D97-AF65-F5344CB8AC3E}">
        <p14:creationId xmlns:p14="http://schemas.microsoft.com/office/powerpoint/2010/main" val="137361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 stopping at a</a:t>
            </a:r>
            <a:r>
              <a:rPr lang="en-US" baseline="0" dirty="0" smtClean="0"/>
              <a:t> complete point, it is actually better to get back a little bit.</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41</a:t>
            </a:fld>
            <a:endParaRPr lang="en-US"/>
          </a:p>
        </p:txBody>
      </p:sp>
    </p:spTree>
    <p:extLst>
      <p:ext uri="{BB962C8B-B14F-4D97-AF65-F5344CB8AC3E}">
        <p14:creationId xmlns:p14="http://schemas.microsoft.com/office/powerpoint/2010/main" val="336443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we don’t know if</a:t>
            </a:r>
            <a:r>
              <a:rPr lang="en-US" baseline="0" dirty="0" smtClean="0"/>
              <a:t> the model is good for prediction.</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44</a:t>
            </a:fld>
            <a:endParaRPr lang="en-US"/>
          </a:p>
        </p:txBody>
      </p:sp>
    </p:spTree>
    <p:extLst>
      <p:ext uri="{BB962C8B-B14F-4D97-AF65-F5344CB8AC3E}">
        <p14:creationId xmlns:p14="http://schemas.microsoft.com/office/powerpoint/2010/main" val="247575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to separate.</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53</a:t>
            </a:fld>
            <a:endParaRPr lang="en-US"/>
          </a:p>
        </p:txBody>
      </p:sp>
    </p:spTree>
    <p:extLst>
      <p:ext uri="{BB962C8B-B14F-4D97-AF65-F5344CB8AC3E}">
        <p14:creationId xmlns:p14="http://schemas.microsoft.com/office/powerpoint/2010/main" val="3153668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 Decision Trees</a:t>
            </a:r>
          </a:p>
        </p:txBody>
      </p:sp>
    </p:spTree>
    <p:extLst>
      <p:ext uri="{BB962C8B-B14F-4D97-AF65-F5344CB8AC3E}">
        <p14:creationId xmlns:p14="http://schemas.microsoft.com/office/powerpoint/2010/main" val="193201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2081048"/>
            <a:ext cx="7869993" cy="4319752"/>
          </a:xfrm>
          <a:prstGeom prst="rect">
            <a:avLst/>
          </a:prstGeom>
        </p:spPr>
      </p:pic>
    </p:spTree>
    <p:extLst>
      <p:ext uri="{BB962C8B-B14F-4D97-AF65-F5344CB8AC3E}">
        <p14:creationId xmlns:p14="http://schemas.microsoft.com/office/powerpoint/2010/main" val="541785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 </a:t>
            </a:r>
          </a:p>
          <a:p>
            <a:pPr marL="1085820" lvl="1" indent="-342900">
              <a:spcAft>
                <a:spcPts val="1800"/>
              </a:spcAft>
              <a:buFont typeface="Arial" charset="0"/>
              <a:buChar char="•"/>
            </a:pPr>
            <a:r>
              <a:rPr lang="en-US" dirty="0"/>
              <a:t>branching in the next level is determined by attribute value </a:t>
            </a:r>
          </a:p>
          <a:p>
            <a:pPr marL="1085820" lvl="1" indent="-342900">
              <a:spcAft>
                <a:spcPts val="1800"/>
              </a:spcAft>
              <a:buFont typeface="Arial" charset="0"/>
              <a:buChar char="•"/>
            </a:pPr>
            <a:r>
              <a:rPr lang="en-US" dirty="0"/>
              <a:t>leaf nodes represent class assignments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i="1" dirty="0"/>
              <a:t>axis aligned lines </a:t>
            </a:r>
            <a:r>
              <a:rPr lang="en-US" sz="2400" dirty="0"/>
              <a:t>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833415" y="1177758"/>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t>
            </a:r>
            <a:r>
              <a:rPr lang="en-US" dirty="0">
                <a:solidFill>
                  <a:srgbClr val="FF0000"/>
                </a:solidFill>
              </a:rPr>
              <a:t>along one dimension (one predictor).  </a:t>
            </a:r>
            <a:r>
              <a:rPr lang="en-US" dirty="0"/>
              <a:t>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a:t>
            </a:r>
            <a:r>
              <a:rPr lang="en-US" dirty="0">
                <a:solidFill>
                  <a:srgbClr val="FF0000"/>
                </a:solidFill>
              </a:rPr>
              <a:t>binary classification</a:t>
            </a:r>
            <a:r>
              <a:rPr lang="en-US" dirty="0"/>
              <a:t> means:</a:t>
            </a:r>
          </a:p>
          <a:p>
            <a:pPr marL="342900" indent="-342900">
              <a:spcAft>
                <a:spcPts val="1800"/>
              </a:spcAft>
              <a:buFont typeface="Arial" charset="0"/>
              <a:buChar char="•"/>
            </a:pPr>
            <a:r>
              <a:rPr lang="en-US" dirty="0"/>
              <a:t>to produce an </a:t>
            </a:r>
            <a:r>
              <a:rPr lang="en-US" b="1" i="1" dirty="0"/>
              <a:t>optimal</a:t>
            </a:r>
            <a:r>
              <a:rPr lang="en-US" dirty="0"/>
              <a:t> partition of the feature space with axis-aligned linear boundaries, </a:t>
            </a:r>
          </a:p>
          <a:p>
            <a:pPr marL="342900" indent="-342900">
              <a:spcAft>
                <a:spcPts val="1800"/>
              </a:spcAft>
              <a:buFont typeface="Arial" charset="0"/>
              <a:buChar char="•"/>
            </a:pPr>
            <a:r>
              <a:rPr lang="en-US" dirty="0"/>
              <a:t>wherein each region is given a class label based on the </a:t>
            </a:r>
            <a:r>
              <a:rPr lang="en-US" b="1" dirty="0"/>
              <a:t>largest class </a:t>
            </a:r>
            <a:r>
              <a:rPr lang="en-US" dirty="0"/>
              <a:t>of the training points in that region (</a:t>
            </a:r>
            <a:r>
              <a:rPr lang="en-US" dirty="0" err="1"/>
              <a:t>bayes’</a:t>
            </a:r>
            <a:r>
              <a:rPr lang="en-US" dirty="0"/>
              <a:t>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a:spcAft>
                <a:spcPts val="1800"/>
              </a:spcAft>
            </a:pPr>
            <a:r>
              <a:rPr lang="en-US" dirty="0"/>
              <a:t>Text Reading: Section 8.1, p. 303-314.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1796" b="-898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2988288" y="4328160"/>
            <a:ext cx="5363893" cy="577650"/>
          </a:xfrm>
          <a:prstGeom prst="rect">
            <a:avLst/>
          </a:prstGeom>
        </p:spPr>
      </p:pic>
    </p:spTree>
    <p:extLst>
      <p:ext uri="{BB962C8B-B14F-4D97-AF65-F5344CB8AC3E}">
        <p14:creationId xmlns:p14="http://schemas.microsoft.com/office/powerpoint/2010/main" val="583413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a:t>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t> that minimizes the average classification error over the two regions, weighted by the population of the regions: </a:t>
                </a:r>
              </a:p>
              <a:p>
                <a:pPr>
                  <a:spcAft>
                    <a:spcPts val="600"/>
                  </a:spcAft>
                </a:pPr>
                <a:endParaRPr lang="en-US" sz="3400" dirty="0"/>
              </a:p>
              <a:p>
                <a:pPr>
                  <a:spcAft>
                    <a:spcPts val="6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𝑅</m:t>
                        </m:r>
                      </m:e>
                      <m:sub>
                        <m:r>
                          <a:rPr lang="en-US" i="1">
                            <a:latin typeface="Cambria Math" charset="0"/>
                          </a:rPr>
                          <m:t>𝑖</m:t>
                        </m:r>
                      </m:sub>
                    </m:sSub>
                  </m:oMath>
                </a14:m>
                <a:r>
                  <a:rPr lang="en-US" dirty="0"/>
                  <a:t>. </a:t>
                </a:r>
              </a:p>
              <a:p>
                <a:pPr>
                  <a:spcAft>
                    <a:spcPts val="6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a:blip r:embed="rId2"/>
                <a:stretch>
                  <a:fillRect l="-1104" t="-2395" b="-347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t>
                </a:r>
                <a14:m>
                  <m:oMath xmlns:m="http://schemas.openxmlformats.org/officeDocument/2006/math">
                    <m:r>
                      <a:rPr lang="en-US" b="0" i="1" smtClean="0">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oMath>
                </a14:m>
                <a:r>
                  <a:rPr lang="en-US" dirty="0"/>
                  <a:t>. This metric is called the </a:t>
                </a:r>
                <a:r>
                  <a:rPr lang="en-US" b="1" i="1" dirty="0"/>
                  <a:t>Gini Index</a:t>
                </a:r>
                <a:r>
                  <a:rPr lang="en-US" dirty="0"/>
                  <a:t>: </a:t>
                </a:r>
              </a:p>
              <a:p>
                <a:pPr>
                  <a:spcAft>
                    <a:spcPts val="1200"/>
                  </a:spcAft>
                </a:pP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1229" t="-2994" r="-1351"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65859" y="4693908"/>
            <a:ext cx="3987800" cy="673100"/>
          </a:xfrm>
          <a:prstGeom prst="rect">
            <a:avLst/>
          </a:prstGeom>
        </p:spPr>
      </p:pic>
    </p:spTree>
    <p:extLst>
      <p:ext uri="{BB962C8B-B14F-4D97-AF65-F5344CB8AC3E}">
        <p14:creationId xmlns:p14="http://schemas.microsoft.com/office/powerpoint/2010/main" val="649548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The last metric for evaluating the quality of a split is motivated by metrics of uncertainty in information theory. </a:t>
                </a:r>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860" b="-1383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dirty="0"/>
              <a:t>Recall:</a:t>
            </a:r>
          </a:p>
          <a:p>
            <a:pPr marL="523875"/>
            <a:r>
              <a:rPr lang="en-US" b="1" dirty="0"/>
              <a:t>l</a:t>
            </a:r>
            <a:r>
              <a:rPr lang="en-US" sz="2400" b="1" dirty="0"/>
              <a:t>ogistic regression </a:t>
            </a:r>
            <a:r>
              <a:rPr lang="en-US" sz="2400" dirty="0"/>
              <a:t>for classification works best when the classes are well-separated in the feature 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2987145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by: </a:t>
            </a:r>
          </a:p>
          <a:p>
            <a:pPr>
              <a:spcAft>
                <a:spcPts val="600"/>
              </a:spcAft>
            </a:pPr>
            <a:r>
              <a:rPr lang="en-US" dirty="0"/>
              <a:t>Higher 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3982082" y="2780726"/>
            <a:ext cx="3900787" cy="709234"/>
          </a:xfrm>
          <a:prstGeom prst="rect">
            <a:avLst/>
          </a:prstGeom>
        </p:spPr>
      </p:pic>
    </p:spTree>
    <p:extLst>
      <p:ext uri="{BB962C8B-B14F-4D97-AF65-F5344CB8AC3E}">
        <p14:creationId xmlns:p14="http://schemas.microsoft.com/office/powerpoint/2010/main" val="1407328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dirty="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baseline="30000" dirty="0" err="1"/>
                  <a:t>th</a:t>
                </a:r>
                <a:r>
                  <a:rPr lang="en-US" dirty="0"/>
                  <a:t>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600"/>
                  </a:spcAft>
                </a:pPr>
                <a:r>
                  <a:rPr lang="en-US" dirty="0"/>
                  <a:t>We can assess the quality of this split by measuring the entropy of the class distribution in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a:t> 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a:blip r:embed="rId2"/>
                <a:stretch>
                  <a:fillRect l="-1229" t="-913" r="-1474" b="-15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794000" y="409570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594360" y="983807"/>
            <a:ext cx="10794663" cy="2111143"/>
          </a:xfrm>
        </p:spPr>
        <p:txBody>
          <a:bodyPr/>
          <a:lstStyle/>
          <a:p>
            <a:pPr>
              <a:spcAft>
                <a:spcPts val="400"/>
              </a:spcAft>
            </a:pPr>
            <a:r>
              <a:rPr lang="en-US" sz="2400" dirty="0"/>
              <a:t>We make some observations about our models: </a:t>
            </a:r>
          </a:p>
          <a:p>
            <a:pPr marL="342900" indent="-342900">
              <a:spcAft>
                <a:spcPts val="400"/>
              </a:spcAft>
              <a:buFont typeface="Arial" panose="020B0604020202020204" pitchFamily="34" charset="0"/>
              <a:buChar char="•"/>
            </a:pPr>
            <a:r>
              <a:rPr lang="en-US" sz="2400" b="1" dirty="0"/>
              <a:t>(Bias) </a:t>
            </a:r>
            <a:r>
              <a:rPr lang="en-US" sz="24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400" b="1" dirty="0"/>
              <a:t>(Bias) </a:t>
            </a:r>
            <a:r>
              <a:rPr lang="en-US" sz="24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400" b="1" dirty="0"/>
              <a:t>(Variance) </a:t>
            </a:r>
            <a:r>
              <a:rPr lang="en-US" sz="24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400" b="1" dirty="0"/>
              <a:t>(Variance) </a:t>
            </a:r>
            <a:r>
              <a:rPr lang="en-US" sz="2400" dirty="0"/>
              <a:t>Trees of high depth are sensitive to perturbations in the training data, especially to changes in the boundary points. </a:t>
            </a:r>
          </a:p>
          <a:p>
            <a:pPr>
              <a:spcAft>
                <a:spcPts val="400"/>
              </a:spcAft>
            </a:pPr>
            <a:r>
              <a:rPr lang="en-US" sz="2400" dirty="0"/>
              <a:t>Not surprisingly, </a:t>
            </a:r>
            <a:r>
              <a:rPr lang="en-US" sz="2400" dirty="0">
                <a:solidFill>
                  <a:srgbClr val="FF0000"/>
                </a:solidFill>
              </a:rPr>
              <a:t>complex trees have low bias </a:t>
            </a:r>
            <a:r>
              <a:rPr lang="en-US" sz="2400" dirty="0"/>
              <a:t>(able to capture more complex geometry in the data) </a:t>
            </a:r>
            <a:r>
              <a:rPr lang="en-US" sz="2400" dirty="0">
                <a:solidFill>
                  <a:srgbClr val="FF0000"/>
                </a:solidFill>
              </a:rPr>
              <a:t>but high variance </a:t>
            </a:r>
            <a:r>
              <a:rPr lang="en-US" sz="2400" dirty="0"/>
              <a:t>(can over fit). Complex trees are also harder to interpret and more computationally expensive to train. </a:t>
            </a:r>
            <a:endParaRPr lang="en-US" sz="24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marL="342900" indent="-342900">
              <a:spcAft>
                <a:spcPts val="1200"/>
              </a:spcAft>
              <a:buFont typeface="Arial" panose="020B0604020202020204" pitchFamily="34" charset="0"/>
              <a:buChar char="•"/>
            </a:pPr>
            <a:r>
              <a:rPr lang="en-US" dirty="0"/>
              <a:t>Don’t split a region if all instances in the region belong to the same class .</a:t>
            </a:r>
          </a:p>
          <a:p>
            <a:pPr marL="342900" indent="-342900">
              <a:spcAft>
                <a:spcPts val="1200"/>
              </a:spcAft>
              <a:buFont typeface="Arial" panose="020B0604020202020204" pitchFamily="34" charset="0"/>
              <a:buChar char="•"/>
            </a:pPr>
            <a:r>
              <a:rPr lang="en-US" dirty="0"/>
              <a:t>Don’t split a region if the number of instances in the sub-region will fall below pre-defined threshold. </a:t>
            </a:r>
          </a:p>
          <a:p>
            <a:pPr marL="342900" indent="-342900">
              <a:spcAft>
                <a:spcPts val="1200"/>
              </a:spcAft>
              <a:buFont typeface="Arial" panose="020B0604020202020204" pitchFamily="34" charset="0"/>
              <a:buChar char="•"/>
            </a:pPr>
            <a:r>
              <a:rPr lang="en-US" dirty="0"/>
              <a:t>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281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Gain(R) at various levels) and </a:t>
            </a:r>
            <a:r>
              <a:rPr lang="en-US" sz="2800" dirty="0">
                <a:solidFill>
                  <a:srgbClr val="FF0000"/>
                </a:solidFill>
                <a:effectLst/>
              </a:rPr>
              <a:t>cross-validate</a:t>
            </a:r>
            <a:r>
              <a:rPr lang="en-US" sz="2800" dirty="0">
                <a:effectLst/>
              </a:rPr>
              <a:t>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a:t>
            </a:r>
            <a:r>
              <a:rPr lang="en-US" sz="2800" dirty="0">
                <a:solidFill>
                  <a:srgbClr val="FF0000"/>
                </a:solidFill>
                <a:effectLst/>
              </a:rPr>
              <a:t>prune back</a:t>
            </a:r>
            <a:r>
              <a:rPr lang="en-US" sz="2800" dirty="0">
                <a:effectLst/>
              </a:rPr>
              <a:t>!</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101773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531" y="1032641"/>
            <a:ext cx="10040775" cy="5029200"/>
          </a:xfrm>
          <a:prstGeom prst="rect">
            <a:avLst/>
          </a:prstGeom>
        </p:spPr>
      </p:pic>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H="1">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8544910" y="3547241"/>
            <a:ext cx="2410266" cy="2396359"/>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1102654" y="4652618"/>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1102654" y="4652618"/>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1102655" y="4652618"/>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dirty="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a:ea typeface="Cambria Math" charset="0"/>
                  <a:cs typeface="Cambria Math" charset="0"/>
                </a:endParaRPr>
              </a:p>
              <a:p>
                <a:pPr>
                  <a:spcBef>
                    <a:spcPts val="624"/>
                  </a:spcBef>
                  <a:spcAft>
                    <a:spcPts val="2700"/>
                  </a:spcAft>
                </a:pPr>
                <a:r>
                  <a:rPr lang="en-US" dirty="0"/>
                  <a:t>where </a:t>
                </a:r>
                <a:r>
                  <a:rPr lang="en-US" i="1" dirty="0"/>
                  <a:t>T </a:t>
                </a:r>
                <a:r>
                  <a:rPr lang="en-US" dirty="0"/>
                  <a:t>is a decision (sub) tree, </a:t>
                </a:r>
                <a14:m>
                  <m:oMath xmlns:m="http://schemas.openxmlformats.org/officeDocument/2006/math">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a:t> is 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a:t> is the parameter for penalizing model complexity.</a:t>
                </a:r>
              </a:p>
              <a:p>
                <a:pPr>
                  <a:spcAft>
                    <a:spcPts val="15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1597" b="-1485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511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3192"/>
            <a:ext cx="9754828" cy="5487092"/>
          </a:xfrm>
        </p:spPr>
      </p:pic>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25206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896" y="1098902"/>
            <a:ext cx="9006464" cy="5066137"/>
          </a:xfrm>
        </p:spPr>
      </p:pic>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32405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755" y="917822"/>
            <a:ext cx="9747515" cy="5482978"/>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353251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024" y="983807"/>
            <a:ext cx="9180669" cy="5164127"/>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85592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1782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75582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A preview for Wednesday</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264648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11088</TotalTime>
  <Words>2330</Words>
  <Application>Microsoft Office PowerPoint</Application>
  <PresentationFormat>Widescreen</PresentationFormat>
  <Paragraphs>282</Paragraphs>
  <Slides>53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Courier</vt:lpstr>
      <vt:lpstr>DengXian</vt:lpstr>
      <vt:lpstr>Karla</vt:lpstr>
      <vt:lpstr>Arial</vt:lpstr>
      <vt:lpstr>Calibri</vt:lpstr>
      <vt:lpstr>Cambria Math</vt:lpstr>
      <vt:lpstr>GEC_template</vt:lpstr>
      <vt:lpstr>Lecture 15: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A preview for Wednesday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273</cp:revision>
  <cp:lastPrinted>2018-10-31T16:50:06Z</cp:lastPrinted>
  <dcterms:created xsi:type="dcterms:W3CDTF">2018-07-11T02:31:23Z</dcterms:created>
  <dcterms:modified xsi:type="dcterms:W3CDTF">2018-11-07T03:45:45Z</dcterms:modified>
</cp:coreProperties>
</file>